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3" r:id="rId5"/>
    <p:sldId id="258" r:id="rId6"/>
    <p:sldId id="265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AB41"/>
    <a:srgbClr val="EA5579"/>
    <a:srgbClr val="00AA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8E8E73-848C-4011-81AD-1B4F65B2902D}" v="3" dt="2024-04-19T13:50:32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0960229-2580-4692-AF41-553ED98A120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ECF876-4ABE-47E9-98B2-B75FAA4854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48000" y="2428081"/>
            <a:ext cx="9144000" cy="1655762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Master title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3DA4BE-00D0-4793-9BEB-4B8C071A2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4083843"/>
            <a:ext cx="9144000" cy="84527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8763B-941A-4BC2-A294-D74C4CD93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8153400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GB" dirty="0"/>
              <a:t>Transforming Futures Trust MAT</a:t>
            </a:r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1D5C4712-1CAF-4C9A-BD1B-E909F9ACD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14" y="2571750"/>
            <a:ext cx="1884772" cy="1884772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33A0F4E-117C-45B8-AE58-B787750B808C}"/>
              </a:ext>
            </a:extLst>
          </p:cNvPr>
          <p:cNvSpPr/>
          <p:nvPr userDrawn="1"/>
        </p:nvSpPr>
        <p:spPr>
          <a:xfrm>
            <a:off x="435032" y="2413082"/>
            <a:ext cx="2177935" cy="2202108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6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DCFF8-0FCF-401C-812F-3804130EA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9418" y="365125"/>
            <a:ext cx="9774382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B28B7-8AE7-4981-A505-03E0D61F9E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9417" y="1825625"/>
            <a:ext cx="9774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C6FC4D-A76C-4FA8-B21A-79C6EC2E2E5B}"/>
              </a:ext>
            </a:extLst>
          </p:cNvPr>
          <p:cNvSpPr/>
          <p:nvPr userDrawn="1"/>
        </p:nvSpPr>
        <p:spPr>
          <a:xfrm rot="16200000">
            <a:off x="-2751513" y="2751512"/>
            <a:ext cx="6858000" cy="1354975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5E664907-B6F8-46C7-A63D-028C8A6A88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53" y="4907626"/>
            <a:ext cx="1734243" cy="173424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84166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DCFF8-0FCF-401C-812F-3804130EA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9418" y="365125"/>
            <a:ext cx="9774382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B28B7-8AE7-4981-A505-03E0D61F9E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9417" y="1825625"/>
            <a:ext cx="9774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C6FC4D-A76C-4FA8-B21A-79C6EC2E2E5B}"/>
              </a:ext>
            </a:extLst>
          </p:cNvPr>
          <p:cNvSpPr/>
          <p:nvPr userDrawn="1"/>
        </p:nvSpPr>
        <p:spPr>
          <a:xfrm rot="16200000">
            <a:off x="-2751513" y="2751512"/>
            <a:ext cx="6858000" cy="1354975"/>
          </a:xfrm>
          <a:prstGeom prst="rect">
            <a:avLst/>
          </a:prstGeom>
          <a:solidFill>
            <a:srgbClr val="EA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5E664907-B6F8-46C7-A63D-028C8A6A88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53" y="4907626"/>
            <a:ext cx="1734243" cy="173424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565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DCFF8-0FCF-401C-812F-3804130EA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9418" y="365125"/>
            <a:ext cx="9774382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B28B7-8AE7-4981-A505-03E0D61F9E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9417" y="1825625"/>
            <a:ext cx="9774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C6FC4D-A76C-4FA8-B21A-79C6EC2E2E5B}"/>
              </a:ext>
            </a:extLst>
          </p:cNvPr>
          <p:cNvSpPr/>
          <p:nvPr userDrawn="1"/>
        </p:nvSpPr>
        <p:spPr>
          <a:xfrm rot="16200000">
            <a:off x="-2751513" y="2751512"/>
            <a:ext cx="6858000" cy="1354975"/>
          </a:xfrm>
          <a:prstGeom prst="rect">
            <a:avLst/>
          </a:prstGeom>
          <a:solidFill>
            <a:srgbClr val="F7A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5E664907-B6F8-46C7-A63D-028C8A6A88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53" y="4907626"/>
            <a:ext cx="1734243" cy="173424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22506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7036CBA-EA2B-4821-B6A0-B5F98C46FE22}"/>
              </a:ext>
            </a:extLst>
          </p:cNvPr>
          <p:cNvSpPr/>
          <p:nvPr userDrawn="1"/>
        </p:nvSpPr>
        <p:spPr>
          <a:xfrm>
            <a:off x="0" y="0"/>
            <a:ext cx="12192000" cy="74815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BAB80C-166C-4C82-8783-4ABC56E8E601}"/>
              </a:ext>
            </a:extLst>
          </p:cNvPr>
          <p:cNvSpPr/>
          <p:nvPr userDrawn="1"/>
        </p:nvSpPr>
        <p:spPr>
          <a:xfrm>
            <a:off x="0" y="6492877"/>
            <a:ext cx="12192000" cy="365124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72D8DE68-4CFB-46DA-B574-989328BDF0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63040" y="74815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772B4C3-B160-44B9-80C3-E5CFA7526B3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63040" y="650879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3BFE63A-667B-4B07-8EEC-863239884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63041" y="1147156"/>
            <a:ext cx="9144000" cy="502980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38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3BAB80C-166C-4C82-8783-4ABC56E8E601}"/>
              </a:ext>
            </a:extLst>
          </p:cNvPr>
          <p:cNvSpPr/>
          <p:nvPr userDrawn="1"/>
        </p:nvSpPr>
        <p:spPr>
          <a:xfrm>
            <a:off x="0" y="3246437"/>
            <a:ext cx="12192000" cy="2323089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72D8DE68-4CFB-46DA-B574-989328BDF0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63040" y="74815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772B4C3-B160-44B9-80C3-E5CFA7526B3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63040" y="650879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89B56AFB-7B84-4B66-B1AC-DE149CE68CC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949262" y="2350101"/>
            <a:ext cx="1654766" cy="25561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FF9FC95-2BFC-4CDC-8CCB-CFDCF16A7CA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022631" y="2350101"/>
            <a:ext cx="1654766" cy="25561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9CE4B771-4A55-4686-A97E-655A170E6FBD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6096000" y="2350101"/>
            <a:ext cx="1654766" cy="25561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DA744BF-65CA-4FD7-8656-1B83F4525D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9417" y="1825625"/>
            <a:ext cx="43641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059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4C96E-2443-4DEC-B09E-BF4D5260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F7F63B6-3B3E-450D-9725-1CDD895F06D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-1"/>
            <a:ext cx="12192000" cy="53284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0FA3A-7B87-4C48-B563-E18728CD8DDC}"/>
              </a:ext>
            </a:extLst>
          </p:cNvPr>
          <p:cNvSpPr/>
          <p:nvPr userDrawn="1"/>
        </p:nvSpPr>
        <p:spPr>
          <a:xfrm>
            <a:off x="0" y="5328458"/>
            <a:ext cx="12192000" cy="1529542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5514A450-4389-4411-8EA4-FEC1750000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828" y="5568228"/>
            <a:ext cx="1050001" cy="1050001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72672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4C96E-2443-4DEC-B09E-BF4D5260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F7F63B6-3B3E-450D-9725-1CDD895F06D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-1"/>
            <a:ext cx="12192000" cy="53284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0FA3A-7B87-4C48-B563-E18728CD8DDC}"/>
              </a:ext>
            </a:extLst>
          </p:cNvPr>
          <p:cNvSpPr/>
          <p:nvPr userDrawn="1"/>
        </p:nvSpPr>
        <p:spPr>
          <a:xfrm>
            <a:off x="0" y="5328458"/>
            <a:ext cx="12192000" cy="1529542"/>
          </a:xfrm>
          <a:prstGeom prst="rect">
            <a:avLst/>
          </a:prstGeom>
          <a:solidFill>
            <a:srgbClr val="EA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5514A450-4389-4411-8EA4-FEC1750000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828" y="5568228"/>
            <a:ext cx="1050001" cy="1050001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364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4C96E-2443-4DEC-B09E-BF4D5260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F7F63B6-3B3E-450D-9725-1CDD895F06D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-1"/>
            <a:ext cx="12192000" cy="53284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0FA3A-7B87-4C48-B563-E18728CD8DDC}"/>
              </a:ext>
            </a:extLst>
          </p:cNvPr>
          <p:cNvSpPr/>
          <p:nvPr userDrawn="1"/>
        </p:nvSpPr>
        <p:spPr>
          <a:xfrm>
            <a:off x="0" y="5328458"/>
            <a:ext cx="12192000" cy="1529542"/>
          </a:xfrm>
          <a:prstGeom prst="rect">
            <a:avLst/>
          </a:prstGeom>
          <a:solidFill>
            <a:srgbClr val="F7A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5514A450-4389-4411-8EA4-FEC1750000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828" y="5568228"/>
            <a:ext cx="1050001" cy="1050001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03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19A4B1-164D-4F62-893C-D308AB273F57}"/>
              </a:ext>
            </a:extLst>
          </p:cNvPr>
          <p:cNvSpPr/>
          <p:nvPr userDrawn="1"/>
        </p:nvSpPr>
        <p:spPr>
          <a:xfrm>
            <a:off x="0" y="4286250"/>
            <a:ext cx="12192000" cy="25717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A5DA804-3C75-4913-A375-D82FAFF0D6FD}"/>
              </a:ext>
            </a:extLst>
          </p:cNvPr>
          <p:cNvSpPr/>
          <p:nvPr userDrawn="1"/>
        </p:nvSpPr>
        <p:spPr>
          <a:xfrm>
            <a:off x="3785062" y="1535906"/>
            <a:ext cx="4621876" cy="3786187"/>
          </a:xfrm>
          <a:prstGeom prst="roundRect">
            <a:avLst/>
          </a:prstGeom>
          <a:solidFill>
            <a:srgbClr val="00AAB9"/>
          </a:solidFill>
          <a:ln>
            <a:solidFill>
              <a:srgbClr val="00AA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91335B94-A3D1-4B8D-9E11-850154B1401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85062" y="3710186"/>
            <a:ext cx="4621876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2890E9B-BF3D-44FE-BB17-D5CB47AAFB5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785061" y="4303186"/>
            <a:ext cx="4621877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14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07295103-5D42-493A-A3C2-3F7D94E3C5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77" y="2097754"/>
            <a:ext cx="1331246" cy="1331246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9E7AB5C-D6C8-49DC-86E4-38EBD1A6C48E}"/>
              </a:ext>
            </a:extLst>
          </p:cNvPr>
          <p:cNvSpPr/>
          <p:nvPr userDrawn="1"/>
        </p:nvSpPr>
        <p:spPr>
          <a:xfrm>
            <a:off x="3785061" y="-236721"/>
            <a:ext cx="4621876" cy="473441"/>
          </a:xfrm>
          <a:prstGeom prst="roundRect">
            <a:avLst/>
          </a:prstGeom>
          <a:solidFill>
            <a:srgbClr val="F7A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04EA558-FC52-4291-9E57-04429D6D0A75}"/>
              </a:ext>
            </a:extLst>
          </p:cNvPr>
          <p:cNvSpPr/>
          <p:nvPr userDrawn="1"/>
        </p:nvSpPr>
        <p:spPr>
          <a:xfrm>
            <a:off x="3785061" y="6391931"/>
            <a:ext cx="4621876" cy="610085"/>
          </a:xfrm>
          <a:prstGeom prst="roundRect">
            <a:avLst/>
          </a:prstGeom>
          <a:solidFill>
            <a:srgbClr val="EA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5270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850EC93-4B2C-42A5-8D2C-4392C1A925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614" y="2355619"/>
            <a:ext cx="1884772" cy="1884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042DFA-9E8A-4170-85EF-FCD79252BA59}"/>
              </a:ext>
            </a:extLst>
          </p:cNvPr>
          <p:cNvSpPr txBox="1"/>
          <p:nvPr userDrawn="1"/>
        </p:nvSpPr>
        <p:spPr>
          <a:xfrm>
            <a:off x="0" y="5070764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52CCB8-4F44-4CC1-9D03-15F6CCF64D0C}"/>
              </a:ext>
            </a:extLst>
          </p:cNvPr>
          <p:cNvSpPr txBox="1"/>
          <p:nvPr userDrawn="1"/>
        </p:nvSpPr>
        <p:spPr>
          <a:xfrm>
            <a:off x="0" y="5523040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Insert subtitle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83A036-FED7-475C-8A9F-4C610CB7B550}"/>
              </a:ext>
            </a:extLst>
          </p:cNvPr>
          <p:cNvSpPr/>
          <p:nvPr userDrawn="1"/>
        </p:nvSpPr>
        <p:spPr>
          <a:xfrm>
            <a:off x="0" y="5861594"/>
            <a:ext cx="12192000" cy="996406"/>
          </a:xfrm>
          <a:prstGeom prst="rect">
            <a:avLst/>
          </a:prstGeom>
          <a:solidFill>
            <a:srgbClr val="00AA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08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03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74" r:id="rId3"/>
    <p:sldLayoutId id="2147483675" r:id="rId4"/>
    <p:sldLayoutId id="2147483655" r:id="rId5"/>
    <p:sldLayoutId id="2147483673" r:id="rId6"/>
    <p:sldLayoutId id="2147483656" r:id="rId7"/>
    <p:sldLayoutId id="2147483676" r:id="rId8"/>
    <p:sldLayoutId id="2147483677" r:id="rId9"/>
    <p:sldLayoutId id="2147483657" r:id="rId10"/>
    <p:sldLayoutId id="21474836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5F2E1-9CFD-41C0-AFD2-610BB367CB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ACE Schools Inclusion Support Outreach Service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BFA0FC-66C7-B245-0B7A-7AF5BC01C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567" y="4176913"/>
            <a:ext cx="826770" cy="6591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3663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00F5-8D22-4689-B09D-8DEA3A10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Outline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AF053-9B09-4DEF-9052-8FB030D25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39815" y="1825625"/>
            <a:ext cx="9313985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effectLst/>
                <a:latin typeface="Malgun Gothic" panose="020B0503020000020004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As part of ACE school’s strategic support to the city ACE are developing a dedicated team  to support inclusion across Plymouth.</a:t>
            </a:r>
          </a:p>
          <a:p>
            <a:pPr marL="0" indent="0">
              <a:buNone/>
            </a:pPr>
            <a:endParaRPr lang="en-GB" sz="2800" dirty="0">
              <a:latin typeface="Malgun Gothic" panose="020B0503020000020004" pitchFamily="34" charset="-12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Malgun Gothic" panose="020B0503020000020004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We will use the expertise and experience of our staff</a:t>
            </a:r>
            <a:r>
              <a:rPr lang="en-GB" sz="2800" dirty="0">
                <a:effectLst/>
                <a:latin typeface="Malgun Gothic" panose="020B0503020000020004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 to support the strategic goal for the city</a:t>
            </a:r>
          </a:p>
          <a:p>
            <a:pPr marL="0" indent="0">
              <a:buNone/>
            </a:pPr>
            <a:endParaRPr lang="en-GB" sz="2800" dirty="0">
              <a:latin typeface="Malgun Gothic" panose="020B0503020000020004" pitchFamily="34" charset="-12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202020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‘Increase inclusion across all schools and the                            community– every child included 100% of their time in Plymouth schools’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set out in the place-based plan.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6264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AD1E9-AFAC-70BC-9962-1AEA59C75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CB49B7-BBB9-C3A9-1126-FF07223D8496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5EFBF4-B1E9-4CCF-B868-D67847983826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0"/>
            <a:ext cx="12192000" cy="4351338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“Inclusion is broader than making provision for any single group. It was agreed that when inclusion works effectively, in response to stakeholder considered and joined-up practice and policy, in its simplest terms, inclusion means: </a:t>
            </a:r>
            <a:r>
              <a:rPr lang="en-GB" sz="1400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100% of children learning and having their needs met in high quality education 100% of the time. 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Every Child, Every lesson, Every day, Every week.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Inclusion is: aspiration, progression and success for ALL.”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3-point definition has been agreed by all key stakeholders across the city.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 sz="1400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“The truly included child: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Attends regular classroom lessons with appropriate provision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Participates in all activities offered to other students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Is accepted by the rest of the school community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4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Achieves in all learning domains</a:t>
            </a:r>
            <a:endParaRPr lang="en-GB" sz="1400" dirty="0">
              <a:solidFill>
                <a:srgbClr val="20202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i="1" dirty="0">
                <a:solidFill>
                  <a:srgbClr val="20202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Has a strong sense of belongingness and feels happy to be part of the school community”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377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59AD31A-84E7-4385-823E-945639374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Offer (primary and secondary)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BD2B88-9CAC-40AF-BF6B-9E382CFE72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Support Plymouth with capacity building in schools to reduce pupil mobility and develop inclusive practice</a:t>
            </a:r>
          </a:p>
          <a:p>
            <a:r>
              <a:rPr lang="en-GB" dirty="0"/>
              <a:t>Working with staff to support individual pupils and groups</a:t>
            </a:r>
          </a:p>
          <a:p>
            <a:r>
              <a:rPr lang="en-GB" dirty="0"/>
              <a:t>Working with leaders  to support development of good practice in inclusion support</a:t>
            </a:r>
          </a:p>
          <a:p>
            <a:r>
              <a:rPr lang="en-GB" dirty="0"/>
              <a:t>Advice and support: for example SEMH, Anxiety, EBSA, ASD, TIP</a:t>
            </a:r>
          </a:p>
          <a:p>
            <a:r>
              <a:rPr lang="en-GB" dirty="0"/>
              <a:t>Staff training: core offer and bespoke around TIP and behaviour management strategies including understanding child development, mental health and additional needs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081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AD01A-2058-7682-D4A4-CC5A20F7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Strategic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06E07-8615-60DF-0EEE-4D541D1C9B4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Setting up systems, policy and procedures</a:t>
            </a:r>
          </a:p>
          <a:p>
            <a:r>
              <a:rPr lang="en-GB" dirty="0"/>
              <a:t>Specialist curriculum development</a:t>
            </a:r>
          </a:p>
          <a:p>
            <a:r>
              <a:rPr lang="en-GB" dirty="0"/>
              <a:t>Developing a graduated response</a:t>
            </a:r>
          </a:p>
          <a:p>
            <a:r>
              <a:rPr lang="en-GB" dirty="0"/>
              <a:t>Attendance at inclusion decision making meetings</a:t>
            </a:r>
          </a:p>
          <a:p>
            <a:r>
              <a:rPr lang="en-GB" dirty="0"/>
              <a:t>Understanding and assessing need and developing EHC Plans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268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B4DDD-5C69-B4A1-CF0A-CCC34F2E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Wider staff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D48A0-7B00-41D5-48A0-271DB265B5C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Modelling and coaching: de-escalation strategies, building relationships as a safe adult, intervention strategies, developing social skills and supporting emotional regulation</a:t>
            </a:r>
          </a:p>
          <a:p>
            <a:r>
              <a:rPr lang="en-GB" dirty="0"/>
              <a:t>Placement opportunities and shadowing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7065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46230-A148-AAC8-6D93-D0E7C664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ACE Outreach Support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9426A2-4C46-EB90-41CB-800DFFEC527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Head of Team, an experienced ACE leader and teacher</a:t>
            </a:r>
          </a:p>
          <a:p>
            <a:r>
              <a:rPr lang="en-GB" dirty="0"/>
              <a:t>Outreach teacher</a:t>
            </a:r>
          </a:p>
          <a:p>
            <a:r>
              <a:rPr lang="en-GB" dirty="0"/>
              <a:t>2 grade E mentors trained to deliver TIS interventions and experienced in supporting children with a wide range of needs and mentoring TAs</a:t>
            </a:r>
          </a:p>
          <a:p>
            <a:r>
              <a:rPr lang="en-GB" dirty="0"/>
              <a:t>Pastoral Leads, primary and secondary specialists, TIS Practitioners, specialists in a range of </a:t>
            </a:r>
            <a:r>
              <a:rPr lang="en-GB"/>
              <a:t>safeguarding concerns, </a:t>
            </a:r>
            <a:r>
              <a:rPr lang="en-GB" dirty="0"/>
              <a:t>conducting detailed individual risk assessments and </a:t>
            </a:r>
            <a:r>
              <a:rPr lang="en-GB"/>
              <a:t>safety planning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343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D70435-3E30-1D54-4DCF-62D2B627CC95}"/>
              </a:ext>
            </a:extLst>
          </p:cNvPr>
          <p:cNvSpPr txBox="1"/>
          <p:nvPr/>
        </p:nvSpPr>
        <p:spPr>
          <a:xfrm>
            <a:off x="4712677" y="5451231"/>
            <a:ext cx="276078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       Ruth Westwood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EDEC0E-394A-6079-48EB-3247F6452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370" y="5390222"/>
            <a:ext cx="539792" cy="4303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2355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D6E71"/>
      </a:dk2>
      <a:lt2>
        <a:srgbClr val="BCBEC0"/>
      </a:lt2>
      <a:accent1>
        <a:srgbClr val="EC008C"/>
      </a:accent1>
      <a:accent2>
        <a:srgbClr val="BD76B2"/>
      </a:accent2>
      <a:accent3>
        <a:srgbClr val="00AEEF"/>
      </a:accent3>
      <a:accent4>
        <a:srgbClr val="8DC63F"/>
      </a:accent4>
      <a:accent5>
        <a:srgbClr val="939598"/>
      </a:accent5>
      <a:accent6>
        <a:srgbClr val="C4996C"/>
      </a:accent6>
      <a:hlink>
        <a:srgbClr val="13A89E"/>
      </a:hlink>
      <a:folHlink>
        <a:srgbClr val="98A5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437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Malgun Gothic</vt:lpstr>
      <vt:lpstr>Arial</vt:lpstr>
      <vt:lpstr>Calibri</vt:lpstr>
      <vt:lpstr>Helvetica</vt:lpstr>
      <vt:lpstr>Times New Roman</vt:lpstr>
      <vt:lpstr>Office Theme</vt:lpstr>
      <vt:lpstr>ACE Schools Inclusion Support Outreach Service</vt:lpstr>
      <vt:lpstr>Outline</vt:lpstr>
      <vt:lpstr>PowerPoint Presentation</vt:lpstr>
      <vt:lpstr>Service Offer (primary and secondary)</vt:lpstr>
      <vt:lpstr>Strategic support</vt:lpstr>
      <vt:lpstr>Wider staff development</vt:lpstr>
      <vt:lpstr>ACE Outreach Support Team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Turner</dc:creator>
  <cp:lastModifiedBy>Sue Mudge</cp:lastModifiedBy>
  <cp:revision>7</cp:revision>
  <dcterms:created xsi:type="dcterms:W3CDTF">2020-10-30T08:34:04Z</dcterms:created>
  <dcterms:modified xsi:type="dcterms:W3CDTF">2024-06-05T12:32:53Z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e4da867-5252-4bd3-9b0f-9d4dd1d5e926_Enabled">
    <vt:lpwstr>true</vt:lpwstr>
  </property>
  <property fmtid="{D5CDD505-2E9C-101B-9397-08002B2CF9AE}" pid="3" name="MSIP_Label_9e4da867-5252-4bd3-9b0f-9d4dd1d5e926_SetDate">
    <vt:lpwstr>2024-04-19T13:28:50Z</vt:lpwstr>
  </property>
  <property fmtid="{D5CDD505-2E9C-101B-9397-08002B2CF9AE}" pid="4" name="MSIP_Label_9e4da867-5252-4bd3-9b0f-9d4dd1d5e926_Method">
    <vt:lpwstr>Standard</vt:lpwstr>
  </property>
  <property fmtid="{D5CDD505-2E9C-101B-9397-08002B2CF9AE}" pid="5" name="MSIP_Label_9e4da867-5252-4bd3-9b0f-9d4dd1d5e926_Name">
    <vt:lpwstr>9e4da867-5252-4bd3-9b0f-9d4dd1d5e926</vt:lpwstr>
  </property>
  <property fmtid="{D5CDD505-2E9C-101B-9397-08002B2CF9AE}" pid="6" name="MSIP_Label_9e4da867-5252-4bd3-9b0f-9d4dd1d5e926_SiteId">
    <vt:lpwstr>9c113a9f-0a1f-40d6-99d0-7c1e42ba1b60</vt:lpwstr>
  </property>
  <property fmtid="{D5CDD505-2E9C-101B-9397-08002B2CF9AE}" pid="7" name="MSIP_Label_9e4da867-5252-4bd3-9b0f-9d4dd1d5e926_ActionId">
    <vt:lpwstr>82bb9a74-c9c6-4456-aafd-9bf0b5a79132</vt:lpwstr>
  </property>
  <property fmtid="{D5CDD505-2E9C-101B-9397-08002B2CF9AE}" pid="8" name="MSIP_Label_9e4da867-5252-4bd3-9b0f-9d4dd1d5e926_ContentBits">
    <vt:lpwstr>0</vt:lpwstr>
  </property>
</Properties>
</file>